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63" r:id="rId2"/>
    <p:sldId id="388" r:id="rId3"/>
    <p:sldId id="389" r:id="rId4"/>
    <p:sldId id="394" r:id="rId5"/>
    <p:sldId id="401" r:id="rId6"/>
    <p:sldId id="402" r:id="rId7"/>
    <p:sldId id="403" r:id="rId8"/>
    <p:sldId id="404" r:id="rId9"/>
    <p:sldId id="397" r:id="rId10"/>
    <p:sldId id="405" r:id="rId11"/>
    <p:sldId id="406" r:id="rId12"/>
    <p:sldId id="407" r:id="rId13"/>
    <p:sldId id="408" r:id="rId14"/>
    <p:sldId id="34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60BB"/>
    <a:srgbClr val="9C5BCD"/>
    <a:srgbClr val="793CA4"/>
    <a:srgbClr val="6E419C"/>
    <a:srgbClr val="893BC3"/>
    <a:srgbClr val="57267C"/>
    <a:srgbClr val="7E3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2512" autoAdjust="0"/>
  </p:normalViewPr>
  <p:slideViewPr>
    <p:cSldViewPr snapToGrid="0">
      <p:cViewPr varScale="1">
        <p:scale>
          <a:sx n="89" d="100"/>
          <a:sy n="89" d="100"/>
        </p:scale>
        <p:origin x="120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2017/12/18/Mon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645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807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2017/12/18/Mon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2017/12/18/Mon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2017/12/18/Mon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2017/12/18/Mon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2017/12/18/Mon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2017/12/18/Mon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2017/12/18/Mon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2017/12/18/Mon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2017/12/18/Mon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2017/12/18/Mon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2017/12/18/Mon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10737-7C3D-4F1D-BB0B-B9AEB35AC49A}" type="datetimeFigureOut">
              <a:rPr lang="zh-CN" altLang="en-US" smtClean="0"/>
              <a:t>2017/12/18/Mon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97525" y="2367171"/>
            <a:ext cx="57969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网页游戏</a:t>
            </a:r>
            <a:endParaRPr lang="en-US" altLang="zh-CN" sz="40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en-US" altLang="zh-CN" sz="40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弹弹堂大冒险</a:t>
            </a:r>
            <a:endParaRPr lang="zh-CN" altLang="en-US" sz="4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1"/>
          <p:cNvSpPr txBox="1"/>
          <p:nvPr/>
        </p:nvSpPr>
        <p:spPr>
          <a:xfrm>
            <a:off x="6248400" y="4264797"/>
            <a:ext cx="5796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演讲人：侯梦伟</a:t>
            </a:r>
            <a:endParaRPr lang="en-US" altLang="zh-CN" sz="20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H5</a:t>
            </a:r>
            <a:r>
              <a:rPr lang="zh-CN" altLang="en-US" dirty="0" smtClean="0"/>
              <a:t>游戏弹弹堂大冒险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1667106"/>
            <a:ext cx="8951287" cy="4509857"/>
          </a:xfrm>
        </p:spPr>
      </p:pic>
    </p:spTree>
    <p:extLst>
      <p:ext uri="{BB962C8B-B14F-4D97-AF65-F5344CB8AC3E}">
        <p14:creationId xmlns:p14="http://schemas.microsoft.com/office/powerpoint/2010/main" val="3574039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继承我们的已有</a:t>
            </a:r>
            <a:r>
              <a:rPr lang="en-US" altLang="zh-CN" dirty="0" smtClean="0"/>
              <a:t>IP-</a:t>
            </a:r>
            <a:r>
              <a:rPr lang="zh-CN" altLang="en-US" dirty="0" smtClean="0"/>
              <a:t>弹弹堂进行</a:t>
            </a:r>
            <a:r>
              <a:rPr lang="en-US" altLang="zh-CN" dirty="0" smtClean="0"/>
              <a:t>H5</a:t>
            </a:r>
            <a:r>
              <a:rPr lang="zh-CN" altLang="en-US" dirty="0" smtClean="0"/>
              <a:t>游戏的开发</a:t>
            </a:r>
            <a:endParaRPr lang="en-US" altLang="zh-CN" dirty="0" smtClean="0"/>
          </a:p>
          <a:p>
            <a:r>
              <a:rPr lang="zh-CN" altLang="en-US" dirty="0" smtClean="0"/>
              <a:t>去除</a:t>
            </a:r>
            <a:r>
              <a:rPr lang="en-US" altLang="zh-CN" dirty="0" smtClean="0"/>
              <a:t>1V1</a:t>
            </a:r>
            <a:r>
              <a:rPr lang="zh-CN" altLang="en-US" dirty="0" smtClean="0"/>
              <a:t>竞技性更强的模式，以四人乱斗为主要模式，增强休闲程度</a:t>
            </a:r>
            <a:endParaRPr lang="en-US" altLang="zh-CN" dirty="0" smtClean="0"/>
          </a:p>
          <a:p>
            <a:r>
              <a:rPr lang="zh-CN" altLang="en-US" dirty="0"/>
              <a:t>将</a:t>
            </a:r>
            <a:r>
              <a:rPr lang="zh-CN" altLang="en-US" dirty="0" smtClean="0"/>
              <a:t>操作方式进行细微改变体现自己的操作风格。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84088" y="902295"/>
            <a:ext cx="71416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以休闲为主，竞技为辅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04971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卡片成长，组合出击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137" y="1825625"/>
            <a:ext cx="79877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68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四人</a:t>
            </a:r>
            <a:r>
              <a:rPr lang="zh-CN" altLang="en-US" smtClean="0"/>
              <a:t>混战，战术第一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1" y="1825625"/>
            <a:ext cx="81587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91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/>
        </p:nvSpPr>
        <p:spPr>
          <a:xfrm>
            <a:off x="0" y="345688"/>
            <a:ext cx="7190509" cy="6512312"/>
          </a:xfrm>
          <a:prstGeom prst="parallelogram">
            <a:avLst/>
          </a:prstGeom>
          <a:solidFill>
            <a:srgbClr val="793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7190509" y="4468772"/>
            <a:ext cx="398342" cy="570386"/>
          </a:xfrm>
          <a:prstGeom prst="parallelogram">
            <a:avLst/>
          </a:prstGeom>
          <a:solidFill>
            <a:srgbClr val="7E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7190509" y="2079545"/>
            <a:ext cx="398342" cy="570386"/>
          </a:xfrm>
          <a:prstGeom prst="parallelogram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7734638" y="2241744"/>
            <a:ext cx="465137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4000" b="1" dirty="0">
                <a:latin typeface="华文中宋" pitchFamily="2" charset="-122"/>
                <a:ea typeface="华文中宋" pitchFamily="2" charset="-122"/>
              </a:rPr>
              <a:t>H5</a:t>
            </a:r>
            <a:r>
              <a:rPr lang="zh-CN" altLang="en-US" sz="4000" b="1" dirty="0">
                <a:latin typeface="华文中宋" pitchFamily="2" charset="-122"/>
                <a:ea typeface="华文中宋" pitchFamily="2" charset="-122"/>
              </a:rPr>
              <a:t>：无需</a:t>
            </a:r>
            <a:r>
              <a:rPr lang="en-US" altLang="zh-CN" sz="4000" b="1" dirty="0">
                <a:latin typeface="华文中宋" pitchFamily="2" charset="-122"/>
                <a:ea typeface="华文中宋" pitchFamily="2" charset="-122"/>
              </a:rPr>
              <a:t>FLASH</a:t>
            </a:r>
            <a:r>
              <a:rPr lang="zh-CN" altLang="en-US" sz="4000" b="1" dirty="0">
                <a:latin typeface="华文中宋" pitchFamily="2" charset="-122"/>
                <a:ea typeface="华文中宋" pitchFamily="2" charset="-122"/>
              </a:rPr>
              <a:t>插件就能玩的</a:t>
            </a:r>
            <a:r>
              <a:rPr lang="zh-CN" altLang="en-US" sz="4000" b="1" dirty="0" smtClean="0">
                <a:latin typeface="华文中宋" pitchFamily="2" charset="-122"/>
                <a:ea typeface="华文中宋" pitchFamily="2" charset="-122"/>
              </a:rPr>
              <a:t>游戏</a:t>
            </a:r>
            <a:endParaRPr lang="zh-CN" altLang="en-US" sz="4000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7734639" y="4034685"/>
            <a:ext cx="465137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zh-CN" sz="4000" b="1" dirty="0" smtClean="0">
              <a:latin typeface="华文中宋" pitchFamily="2" charset="-122"/>
              <a:ea typeface="华文中宋" pitchFamily="2" charset="-122"/>
            </a:endParaRPr>
          </a:p>
          <a:p>
            <a:r>
              <a:rPr lang="en-US" altLang="zh-CN" sz="4000" b="1" dirty="0" smtClean="0">
                <a:latin typeface="华文中宋" pitchFamily="2" charset="-122"/>
                <a:ea typeface="华文中宋" pitchFamily="2" charset="-122"/>
              </a:rPr>
              <a:t>FLASH</a:t>
            </a:r>
            <a:r>
              <a:rPr lang="zh-CN" altLang="en-US" sz="4000" b="1" dirty="0">
                <a:latin typeface="华文中宋" pitchFamily="2" charset="-122"/>
                <a:ea typeface="华文中宋" pitchFamily="2" charset="-122"/>
              </a:rPr>
              <a:t>：需要</a:t>
            </a:r>
            <a:r>
              <a:rPr lang="en-US" altLang="zh-CN" sz="4000" b="1" dirty="0">
                <a:latin typeface="华文中宋" pitchFamily="2" charset="-122"/>
                <a:ea typeface="华文中宋" pitchFamily="2" charset="-122"/>
              </a:rPr>
              <a:t>FLASH</a:t>
            </a:r>
            <a:r>
              <a:rPr lang="zh-CN" altLang="en-US" sz="4000" b="1" dirty="0">
                <a:latin typeface="华文中宋" pitchFamily="2" charset="-122"/>
                <a:ea typeface="华文中宋" pitchFamily="2" charset="-122"/>
              </a:rPr>
              <a:t>插件支持的游戏。</a:t>
            </a: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1638619" y="548973"/>
            <a:ext cx="330090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zh-CN" altLang="en-US" sz="5400" b="1" dirty="0" smtClean="0">
                <a:solidFill>
                  <a:srgbClr val="FFFF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网页游戏</a:t>
            </a:r>
            <a:r>
              <a:rPr lang="en-US" altLang="zh-CN" sz="5400" b="1" dirty="0" smtClean="0">
                <a:solidFill>
                  <a:srgbClr val="FFFF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?</a:t>
            </a:r>
            <a:endParaRPr lang="en-US" altLang="zh-CN" sz="5400" b="1" dirty="0">
              <a:solidFill>
                <a:srgbClr val="FFFF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l" eaLnBrk="1" hangingPunct="1"/>
            <a:endParaRPr lang="en-US" altLang="zh-CN" sz="3000" b="1" dirty="0">
              <a:solidFill>
                <a:srgbClr val="FFFF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70989" y="2364738"/>
            <a:ext cx="37022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H5</a:t>
            </a:r>
          </a:p>
          <a:p>
            <a:pPr algn="ctr"/>
            <a:r>
              <a:rPr lang="zh-CN" altLang="en-US" sz="5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与</a:t>
            </a:r>
            <a:endParaRPr lang="en-US" altLang="zh-CN" sz="54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US" altLang="zh-CN" sz="5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FLASH</a:t>
            </a:r>
          </a:p>
          <a:p>
            <a:endParaRPr lang="en-US" altLang="zh-CN" sz="44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zh-CN" altLang="en-US" sz="28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84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44444E-6 L -4.44444E-6 -0.481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/>
          <p:cNvSpPr>
            <a:spLocks noChangeArrowheads="1"/>
          </p:cNvSpPr>
          <p:nvPr/>
        </p:nvSpPr>
        <p:spPr bwMode="auto">
          <a:xfrm>
            <a:off x="7260510" y="978385"/>
            <a:ext cx="4427536" cy="5840361"/>
          </a:xfrm>
          <a:prstGeom prst="roundRect">
            <a:avLst>
              <a:gd name="adj" fmla="val 5699"/>
            </a:avLst>
          </a:prstGeom>
          <a:solidFill>
            <a:srgbClr val="6E419C"/>
          </a:solidFill>
          <a:ln w="12700" algn="ctr">
            <a:solidFill>
              <a:srgbClr val="893BC3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</a:rPr>
              <a:t>手游：即手机上玩的游戏</a:t>
            </a:r>
            <a:endParaRPr lang="en-US" altLang="zh-CN" sz="2800" b="1" dirty="0" smtClean="0">
              <a:solidFill>
                <a:schemeClr val="accent1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H5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和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APP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类型的手机游戏</a:t>
            </a:r>
            <a:endParaRPr lang="en-US" altLang="zh-CN" b="1" dirty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</a:rPr>
              <a:t>相同</a:t>
            </a:r>
            <a:r>
              <a:rPr lang="zh-CN" alt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</a:rPr>
              <a:t>点：</a:t>
            </a:r>
            <a:endParaRPr lang="en-US" altLang="zh-CN" sz="2800" b="1" dirty="0" smtClean="0">
              <a:solidFill>
                <a:schemeClr val="accent1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都是手机游戏，在手机上玩的，所以称之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手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游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r>
              <a:rPr lang="zh-CN" alt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</a:rPr>
              <a:t>不同点：</a:t>
            </a:r>
            <a:endParaRPr lang="en-US" altLang="zh-CN" sz="28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</a:endParaRPr>
          </a:p>
          <a:p>
            <a:pPr marL="342900" indent="-342900" eaLnBrk="1" hangingPunct="1"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游戏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入口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不同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marL="342900" indent="-342900" eaLnBrk="1" hangingPunct="1">
              <a:buAutoNum type="arabicPeriod"/>
            </a:pPr>
            <a:r>
              <a:rPr lang="pt-BR" altLang="zh-CN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h5</a:t>
            </a:r>
            <a:r>
              <a:rPr lang="zh-CN" altLang="pt-BR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手游多端</a:t>
            </a:r>
            <a:r>
              <a:rPr lang="zh-CN" altLang="pt-BR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通用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marL="342900" indent="-342900" eaLnBrk="1" hangingPunct="1">
              <a:buAutoNum type="arabicPeriod"/>
            </a:pP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游戏模式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不同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marL="342900" indent="-342900" eaLnBrk="1" hangingPunct="1"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技术限制差异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endParaRPr lang="en-US" altLang="zh-CN" b="1" dirty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</a:rPr>
              <a:t>总结</a:t>
            </a:r>
            <a:r>
              <a:rPr lang="zh-CN" alt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</a:rPr>
              <a:t>：</a:t>
            </a:r>
            <a:endParaRPr lang="en-US" altLang="zh-CN" sz="28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app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手游适合重度游戏用户，</a:t>
            </a:r>
            <a:r>
              <a:rPr lang="en-US" altLang="zh-CN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h5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手游适合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喜欢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休闲点的用户，适合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手机和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电脑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同时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用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的用户。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endParaRPr lang="zh-CN" altLang="en-US" dirty="0">
              <a:ea typeface="宋体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5195" y="668473"/>
            <a:ext cx="500362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4000" b="1" dirty="0" smtClean="0">
                <a:latin typeface="华文中宋" pitchFamily="2" charset="-122"/>
                <a:ea typeface="华文中宋" pitchFamily="2" charset="-122"/>
              </a:rPr>
              <a:t>APP</a:t>
            </a:r>
            <a:r>
              <a:rPr lang="zh-CN" altLang="en-US" sz="4000" b="1" dirty="0" smtClean="0">
                <a:latin typeface="华文中宋" pitchFamily="2" charset="-122"/>
                <a:ea typeface="华文中宋" pitchFamily="2" charset="-122"/>
              </a:rPr>
              <a:t>手游与</a:t>
            </a:r>
            <a:r>
              <a:rPr lang="en-US" altLang="zh-CN" sz="4000" b="1" dirty="0" smtClean="0">
                <a:latin typeface="华文中宋" pitchFamily="2" charset="-122"/>
                <a:ea typeface="华文中宋" pitchFamily="2" charset="-122"/>
              </a:rPr>
              <a:t>H5</a:t>
            </a:r>
            <a:r>
              <a:rPr lang="zh-CN" altLang="en-US" sz="4000" b="1" dirty="0" smtClean="0">
                <a:latin typeface="华文中宋" pitchFamily="2" charset="-122"/>
                <a:ea typeface="华文中宋" pitchFamily="2" charset="-122"/>
              </a:rPr>
              <a:t>的异同</a:t>
            </a:r>
            <a:endParaRPr lang="zh-CN" altLang="en-US" sz="2400" b="1" dirty="0"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51" y="1376359"/>
            <a:ext cx="3041054" cy="28197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9" y="4159880"/>
            <a:ext cx="6166151" cy="24318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905" y="1376359"/>
            <a:ext cx="3125095" cy="27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市场概况</a:t>
            </a:r>
            <a:r>
              <a:rPr lang="en-US" altLang="zh-CN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——2017</a:t>
            </a:r>
            <a:r>
              <a:rPr lang="zh-CN" altLang="en-US" i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年，保持</a:t>
            </a:r>
            <a:r>
              <a:rPr lang="zh-CN" altLang="en-US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稳健发展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营业收入约为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2189.6 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亿元，同比增长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23.1%</a:t>
            </a:r>
            <a:endParaRPr lang="en-US" altLang="zh-CN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网络游戏约为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2011.0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亿元，同比增长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23.1%</a:t>
            </a:r>
            <a:endParaRPr lang="en-US" altLang="zh-CN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家用</a:t>
            </a:r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</a:rPr>
              <a:t>游戏机约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38.8 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亿元，同比增长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15.1%</a:t>
            </a:r>
            <a:endParaRPr lang="en-US" altLang="zh-CN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</a:rPr>
              <a:t>游戏游艺机约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135.8 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亿元，同比增长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24.7</a:t>
            </a:r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</a:rPr>
              <a:t>%</a:t>
            </a: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VR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游戏收入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4.0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亿元，同比增长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28.2%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902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2" y="810873"/>
            <a:ext cx="10940526" cy="6047127"/>
          </a:xfrm>
        </p:spPr>
      </p:pic>
    </p:spTree>
    <p:extLst>
      <p:ext uri="{BB962C8B-B14F-4D97-AF65-F5344CB8AC3E}">
        <p14:creationId xmlns:p14="http://schemas.microsoft.com/office/powerpoint/2010/main" val="849622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中国游戏用户规模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1" y="1690688"/>
            <a:ext cx="9025666" cy="502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1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移动游戏的市场分析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5" y="2107891"/>
            <a:ext cx="5238750" cy="42386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171" y="2107891"/>
            <a:ext cx="6474422" cy="39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97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网页游戏市场分析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12" y="1881981"/>
            <a:ext cx="5238750" cy="423862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62" y="1881982"/>
            <a:ext cx="6065838" cy="423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72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298765" y="869743"/>
            <a:ext cx="11669916" cy="5840361"/>
          </a:xfrm>
          <a:prstGeom prst="roundRect">
            <a:avLst>
              <a:gd name="adj" fmla="val 5699"/>
            </a:avLst>
          </a:prstGeom>
          <a:solidFill>
            <a:srgbClr val="6E419C"/>
          </a:solidFill>
          <a:ln w="12700" algn="ctr">
            <a:solidFill>
              <a:srgbClr val="893BC3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FF00"/>
                </a:solidFill>
                <a:latin typeface="Times New Roman" pitchFamily="18" charset="0"/>
                <a:ea typeface="华文中宋" pitchFamily="2" charset="-122"/>
              </a:rPr>
              <a:t>游戏的发展趋势</a:t>
            </a:r>
            <a:endParaRPr lang="zh-CN" altLang="en-US" sz="3200" b="1" dirty="0">
              <a:solidFill>
                <a:srgbClr val="FFFF00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1.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市场规模将继续增长，随着移动游戏市场的成熟和游戏用户消费观念的升级，网络游戏市场仍有较大增长潜力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。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2.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政府的有效引导和用户消费的升级，将继续推动有质量、有内容、有创新的精品游戏研发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。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3.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移动游戏和电子竞技的成熟，将推动移动电竞在中国的发展。移动电竞将逐步朝向专业化、商业化、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职业化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方向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发展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。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4.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游戏成为中国文化海外输出的重要形式，将有更多的中国游戏公司参与海外市场的竞争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。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5.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行业政策方面，行业主管部门将进一步规范市场经营行为，保护用户权益、青少年权益，鼓励创新和原创。</a:t>
            </a:r>
            <a:endParaRPr lang="zh-CN" altLang="en-US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endParaRPr lang="zh-CN" altLang="en-US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235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2429</TotalTime>
  <Words>425</Words>
  <Application>Microsoft Office PowerPoint</Application>
  <PresentationFormat>宽屏</PresentationFormat>
  <Paragraphs>51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华文中宋</vt:lpstr>
      <vt:lpstr>宋体</vt:lpstr>
      <vt:lpstr>微软雅黑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市场概况——2017年，保持稳健发展</vt:lpstr>
      <vt:lpstr>PowerPoint 演示文稿</vt:lpstr>
      <vt:lpstr>中国游戏用户规模</vt:lpstr>
      <vt:lpstr>移动游戏的市场分析</vt:lpstr>
      <vt:lpstr>网页游戏市场分析</vt:lpstr>
      <vt:lpstr>PowerPoint 演示文稿</vt:lpstr>
      <vt:lpstr>H5游戏弹弹堂大冒险</vt:lpstr>
      <vt:lpstr>PowerPoint 演示文稿</vt:lpstr>
      <vt:lpstr>卡片成长，组合出击</vt:lpstr>
      <vt:lpstr>四人混战，战术第一</vt:lpstr>
      <vt:lpstr>PowerPoint 演示文稿</vt:lpstr>
    </vt:vector>
  </TitlesOfParts>
  <Company>7road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海贼王页游</dc:title>
  <dc:creator>roy.xu</dc:creator>
  <cp:lastModifiedBy>侯梦伟</cp:lastModifiedBy>
  <cp:revision>333</cp:revision>
  <dcterms:created xsi:type="dcterms:W3CDTF">2015-09-01T05:31:00Z</dcterms:created>
  <dcterms:modified xsi:type="dcterms:W3CDTF">2017-12-18T02:33:14Z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2052-10.1.0.5866</vt:lpwstr>
  </property>
</Properties>
</file>